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ikeRavenelle/CSharpChip8" TargetMode="External"/><Relationship Id="rId3" Type="http://schemas.openxmlformats.org/officeDocument/2006/relationships/hyperlink" Target="https://tobiasvl.github.io/blog/write-a-chip-8-emulator/" TargetMode="External"/><Relationship Id="rId4" Type="http://schemas.openxmlformats.org/officeDocument/2006/relationships/hyperlink" Target="https://multigesture.net/articles/how-to-write-an-emulator-chip-8-interpreter/" TargetMode="Externa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lphin-emu.org/blog/" TargetMode="External"/><Relationship Id="rId3" Type="http://schemas.openxmlformats.org/officeDocument/2006/relationships/hyperlink" Target="https://pcsx2.net/blog/" TargetMode="External"/><Relationship Id="rId4" Type="http://schemas.openxmlformats.org/officeDocument/2006/relationships/hyperlink" Target="https://www.libretro.com/index.php/category/blog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ike Ravenelle - Nebraska.Code()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Mike Ravenelle - Nebraska.Code() 2023</a:t>
            </a:r>
          </a:p>
        </p:txBody>
      </p:sp>
      <p:sp>
        <p:nvSpPr>
          <p:cNvPr id="152" name="From Retro Classics to Modern Softwa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Retro Classics to Modern Software</a:t>
            </a:r>
          </a:p>
        </p:txBody>
      </p:sp>
      <p:sp>
        <p:nvSpPr>
          <p:cNvPr id="153" name="Emulation's Evolving Role in Computin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Emulation's Evolving Role in Computing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83" name="Legal Disclaim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Legal Disclaimer</a:t>
            </a:r>
          </a:p>
        </p:txBody>
      </p:sp>
      <p:sp>
        <p:nvSpPr>
          <p:cNvPr id="184" name="Emulation itself is a legal concep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itself is a legal concept</a:t>
            </a:r>
          </a:p>
          <a:p>
            <a:pPr/>
            <a:r>
              <a:t>Reverse engineering is typically legal “clean room”</a:t>
            </a:r>
          </a:p>
          <a:p>
            <a:pPr/>
            <a:r>
              <a:t>Pirated copyright ROMs, ISO’s, etc. ARE NOT</a:t>
            </a:r>
          </a:p>
          <a:p>
            <a:pPr/>
            <a:r>
              <a:t>Personal use of emulated backups is typically permitted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ony Computer Entertainment America, Inc. v. Bleem, LLC (2001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Sony Computer Entertainment America, Inc. v. Bleem, LLC (2001)</a:t>
            </a:r>
          </a:p>
        </p:txBody>
      </p:sp>
      <p:sp>
        <p:nvSpPr>
          <p:cNvPr id="187" name="“The court ruled in favor of Bleem, stating that the emulator did not infringe on Sony's copyright and had a legitimate purpose.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619755" indent="-455802" defTabSz="2365188">
              <a:defRPr spc="-164" sz="8245"/>
            </a:lvl1pPr>
          </a:lstStyle>
          <a:p>
            <a:pPr/>
            <a:r>
              <a:t>“The court ruled in favor of Bleem, stating that the emulator did not infringe on Sony's copyright and had a legitimate purpose.”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ega Enterprises Ltd. v. Accolade, Inc. (1992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Sega Enterprises Ltd. v. Accolade, Inc. (1992)</a:t>
            </a:r>
          </a:p>
        </p:txBody>
      </p:sp>
      <p:sp>
        <p:nvSpPr>
          <p:cNvPr id="190" name="“The court ruled in favor of Accolade, stating that reverse engineering was permissible under fair use as long as it was for compatibility purposes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549473" indent="-404113" defTabSz="2096971">
              <a:defRPr spc="-146" sz="7310"/>
            </a:lvl1pPr>
          </a:lstStyle>
          <a:p>
            <a:pPr/>
            <a:r>
              <a:t>“The court ruled in favor of Accolade, stating that reverse engineering was permissible under fair use as long as it was for compatibility purposes”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ony Computer Entertainment America Inc. v. Connectix Corporation (2000):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Sony Computer Entertainment America Inc. v. Connectix Corporation (2000):</a:t>
            </a:r>
          </a:p>
        </p:txBody>
      </p:sp>
      <p:sp>
        <p:nvSpPr>
          <p:cNvPr id="193" name="“The court ruled in favor of Connectix, stating that the emulator did not violate Sony's copyright because it required users to have their own PlayStation BIOS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511138" indent="-375920" defTabSz="1950671">
              <a:defRPr spc="-136" sz="6800"/>
            </a:lvl1pPr>
          </a:lstStyle>
          <a:p>
            <a:pPr/>
            <a:r>
              <a:t>“The court ruled in favor of Connectix, stating that the emulator did not violate Sony's copyright because it required users to have their own PlayStation BIOS”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198" name="Rosetta 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Rosetta 2</a:t>
            </a:r>
          </a:p>
        </p:txBody>
      </p:sp>
      <p:sp>
        <p:nvSpPr>
          <p:cNvPr id="199" name="Apple’s emulation technology for M1/M2 produ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Apple’s emulation technology for M1/M2 products</a:t>
            </a:r>
          </a:p>
          <a:p>
            <a:pPr/>
            <a:r>
              <a:t>x86 application support on ARM processors</a:t>
            </a:r>
          </a:p>
          <a:p>
            <a:pPr lvl="1"/>
            <a:r>
              <a:t>Allows x86 compiled applications to run on ARM</a:t>
            </a:r>
          </a:p>
          <a:p>
            <a:pPr/>
            <a:r>
              <a:t>Seamless Compatibility </a:t>
            </a:r>
          </a:p>
          <a:p>
            <a:pPr lvl="1"/>
            <a:r>
              <a:t>Minimal user input to function</a:t>
            </a:r>
          </a:p>
          <a:p>
            <a:pPr lvl="1"/>
            <a:r>
              <a:t>No changes needed by developers</a:t>
            </a:r>
          </a:p>
          <a:p>
            <a:pPr/>
            <a:r>
              <a:t>Some applications are even faster than on equivalent x86 hardware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02" name="WOW6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WOW64</a:t>
            </a:r>
          </a:p>
        </p:txBody>
      </p:sp>
      <p:sp>
        <p:nvSpPr>
          <p:cNvPr id="203" name="Microsoft’s compatibility layer for x86 -&gt; AR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Microsoft’s compatibility layer for x86 -&gt; ARM</a:t>
            </a:r>
          </a:p>
          <a:p>
            <a:pPr lvl="1"/>
            <a:r>
              <a:t>Not an emulator</a:t>
            </a:r>
          </a:p>
          <a:p>
            <a:pPr/>
            <a:r>
              <a:t>Utilizes a combination of translation and redirection techniques</a:t>
            </a:r>
          </a:p>
          <a:p>
            <a:pPr/>
            <a:r>
              <a:t>Does not require specific hardware</a:t>
            </a:r>
          </a:p>
          <a:p>
            <a:pPr/>
            <a:r>
              <a:t>Generally not as efficient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06" name="Video Game Emulato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Video Game Emulators</a:t>
            </a:r>
          </a:p>
        </p:txBody>
      </p:sp>
      <p:sp>
        <p:nvSpPr>
          <p:cNvPr id="207" name="Dolphi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Dolphin</a:t>
            </a:r>
          </a:p>
          <a:p>
            <a:pPr lvl="1"/>
            <a:r>
              <a:t>Gamecube emulator </a:t>
            </a:r>
          </a:p>
          <a:p>
            <a:pPr/>
            <a:r>
              <a:t>Cemu</a:t>
            </a:r>
          </a:p>
          <a:p>
            <a:pPr lvl="1"/>
            <a:r>
              <a:t>Wii U emulator</a:t>
            </a:r>
          </a:p>
          <a:p>
            <a:pPr/>
            <a:r>
              <a:t>Ryujinx and Yuzu</a:t>
            </a:r>
          </a:p>
          <a:p>
            <a:pPr lvl="1"/>
            <a:r>
              <a:t>Switch emulators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10" name="Video Game Emulato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Video Game Emulators</a:t>
            </a:r>
          </a:p>
        </p:txBody>
      </p:sp>
      <p:sp>
        <p:nvSpPr>
          <p:cNvPr id="211" name="PPSSP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PPSSPP</a:t>
            </a:r>
          </a:p>
          <a:p>
            <a:pPr lvl="1"/>
            <a:r>
              <a:t>PSP emulator </a:t>
            </a:r>
          </a:p>
          <a:p>
            <a:pPr/>
            <a:r>
              <a:t>PCSX2</a:t>
            </a:r>
          </a:p>
          <a:p>
            <a:pPr lvl="1"/>
            <a:r>
              <a:t>PS2 emulator</a:t>
            </a:r>
          </a:p>
          <a:p>
            <a:pPr/>
            <a:r>
              <a:t>RPCS3</a:t>
            </a:r>
          </a:p>
          <a:p>
            <a:pPr lvl="1"/>
            <a:r>
              <a:t>PS3 emulator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odern Us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Use Cases</a:t>
            </a:r>
          </a:p>
        </p:txBody>
      </p:sp>
      <p:sp>
        <p:nvSpPr>
          <p:cNvPr id="214" name="How this effects you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this effects you?</a:t>
            </a:r>
          </a:p>
        </p:txBody>
      </p:sp>
      <p:sp>
        <p:nvSpPr>
          <p:cNvPr id="215" name="Legacy suppo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Legacy support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Supporting new hardware 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Being aware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Designing and compiling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Testing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Performance impact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Emulation and Virtualization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QEMU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ike Ravenel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Mike Ravenelle</a:t>
            </a:r>
          </a:p>
        </p:txBody>
      </p:sp>
      <p:sp>
        <p:nvSpPr>
          <p:cNvPr id="156" name="Senior Software Engineer - Bos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Senior Software Engineer - Bosch</a:t>
            </a:r>
          </a:p>
        </p:txBody>
      </p:sp>
      <p:sp>
        <p:nvSpPr>
          <p:cNvPr id="157" name="Graduated high school from Norfolk, 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Graduated high school from Norfolk, NE</a:t>
            </a:r>
          </a:p>
          <a:p>
            <a:pPr/>
            <a:r>
              <a:t>Computer Science - University of Nebraska</a:t>
            </a:r>
          </a:p>
          <a:p>
            <a:pPr/>
            <a:r>
              <a:t>Worked at Bosch since 2015</a:t>
            </a:r>
          </a:p>
          <a:p>
            <a:pPr lvl="1"/>
            <a:r>
              <a:t>Telex Radio Dispatch Products</a:t>
            </a:r>
          </a:p>
          <a:p>
            <a:pPr lvl="1"/>
            <a:r>
              <a:t>RTS Intercom Products</a:t>
            </a:r>
          </a:p>
          <a:p>
            <a:pPr lvl="1"/>
            <a:r>
              <a:t>Currently looking for a entry/mid level Software Engineer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7256" y="7176359"/>
            <a:ext cx="10160001" cy="240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he 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ARM Revolution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20" name="Notebook marketsha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Notebook marketshare</a:t>
            </a:r>
          </a:p>
        </p:txBody>
      </p:sp>
      <p:pic>
        <p:nvPicPr>
          <p:cNvPr id="221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6209" y="3596610"/>
            <a:ext cx="15731582" cy="7399575"/>
          </a:xfrm>
          <a:prstGeom prst="rect">
            <a:avLst/>
          </a:prstGeom>
        </p:spPr>
      </p:pic>
      <p:sp>
        <p:nvSpPr>
          <p:cNvPr id="222" name="https://www.counterpointresearch.com/arm-based-pcs-to-nearly-double-market-share-by-2027/"/>
          <p:cNvSpPr txBox="1"/>
          <p:nvPr/>
        </p:nvSpPr>
        <p:spPr>
          <a:xfrm>
            <a:off x="2480825" y="11386653"/>
            <a:ext cx="2014925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75969">
              <a:defRPr b="1" sz="3384"/>
            </a:lvl1pPr>
          </a:lstStyle>
          <a:p>
            <a:pPr/>
            <a:r>
              <a:t>https://www.counterpointresearch.com/arm-based-pcs-to-nearly-double-market-share-by-2027/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25" name="Current landscap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Current landscape</a:t>
            </a:r>
          </a:p>
        </p:txBody>
      </p:sp>
      <p:sp>
        <p:nvSpPr>
          <p:cNvPr id="226" name="x86 pure domina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x86 pure dominance</a:t>
            </a:r>
          </a:p>
          <a:p>
            <a:pPr/>
            <a:r>
              <a:t>ARM is disruptive</a:t>
            </a:r>
          </a:p>
          <a:p>
            <a:pPr lvl="1"/>
            <a:r>
              <a:t>Mobile</a:t>
            </a:r>
          </a:p>
          <a:p>
            <a:pPr lvl="1"/>
            <a:r>
              <a:t>Power efficiency</a:t>
            </a:r>
          </a:p>
          <a:p>
            <a:pPr lvl="1"/>
            <a:r>
              <a:t>Scalability</a:t>
            </a:r>
          </a:p>
          <a:p>
            <a:pPr/>
            <a:r>
              <a:t>ARM ecosystem of chip manufacturers</a:t>
            </a:r>
          </a:p>
          <a:p>
            <a:pPr lvl="1"/>
            <a:r>
              <a:t>ARM is a licensed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https://www.globenewswire.com/en/news-release/2022/08/25/2504300/0/en/ARM-Based-Servers-Market-Revenue-To-Grow-Rapidly-With-US-16-714-6-Mn-by-2032-Future-Market-Insights-Inc.htm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87984">
              <a:defRPr sz="1692"/>
            </a:lvl1pPr>
          </a:lstStyle>
          <a:p>
            <a:pPr/>
            <a:r>
              <a:t>https://www.globenewswire.com/en/news-release/2022/08/25/2504300/0/en/ARM-Based-Servers-Market-Revenue-To-Grow-Rapidly-With-US-16-714-6-Mn-by-2032-Future-Market-Insights-Inc.html</a:t>
            </a:r>
          </a:p>
        </p:txBody>
      </p:sp>
      <p:sp>
        <p:nvSpPr>
          <p:cNvPr id="229" name="“ARM-Based Servers Market Revenue To Grow Rapidly With US$ 16,714.6 Mn by 2032”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“ARM-Based Servers Market Revenue To Grow Rapidly With US$ 16,714.6 Mn by 2032”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hy AR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ARM?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34" name="Why ARM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 ARM?</a:t>
            </a:r>
          </a:p>
        </p:txBody>
      </p:sp>
      <p:sp>
        <p:nvSpPr>
          <p:cNvPr id="235" name="Significantly less pow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Significantly less power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RISC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Simplified instructions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Performance per watt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IoT and Mobile Dominance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Multiple players in ARM not just two(AMD/Intel)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Scalability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From embedded devices to server grade hardware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38" name="Server spa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Server space</a:t>
            </a:r>
          </a:p>
        </p:txBody>
      </p:sp>
      <p:sp>
        <p:nvSpPr>
          <p:cNvPr id="239" name="Aimed at cloud compu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Aimed at cloud computing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Low power == less heat == less cooling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Multiple vendors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NVIDIA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Amazon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Marvel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Huawei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Ampere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42" name="Consumer space(Apple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Consumer space(Apple)</a:t>
            </a:r>
          </a:p>
        </p:txBody>
      </p:sp>
      <p:sp>
        <p:nvSpPr>
          <p:cNvPr id="243" name="M1/M2 Product li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M1/M2 Product line</a:t>
            </a:r>
          </a:p>
          <a:p>
            <a:pPr lvl="1"/>
            <a:r>
              <a:t>Low power draw</a:t>
            </a:r>
          </a:p>
          <a:p>
            <a:pPr lvl="1"/>
            <a:r>
              <a:t>High performance</a:t>
            </a:r>
          </a:p>
          <a:p>
            <a:pPr/>
            <a:r>
              <a:t>Rosetta 2</a:t>
            </a:r>
          </a:p>
          <a:p>
            <a:pPr/>
            <a:r>
              <a:t>Apple controls silicon -&gt;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6100" y="517239"/>
            <a:ext cx="18237200" cy="12661901"/>
          </a:xfrm>
          <a:prstGeom prst="rect">
            <a:avLst/>
          </a:prstGeom>
        </p:spPr>
      </p:pic>
      <p:sp>
        <p:nvSpPr>
          <p:cNvPr id="246" name="https://www.techspot.com/review/2499-apple-m2/"/>
          <p:cNvSpPr txBox="1"/>
          <p:nvPr/>
        </p:nvSpPr>
        <p:spPr>
          <a:xfrm>
            <a:off x="7608161" y="13256231"/>
            <a:ext cx="70180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https://www.techspot.com/review/2499-apple-m2/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6100" y="517239"/>
            <a:ext cx="18237200" cy="12661901"/>
          </a:xfrm>
          <a:prstGeom prst="rect">
            <a:avLst/>
          </a:prstGeom>
        </p:spPr>
      </p:pic>
      <p:sp>
        <p:nvSpPr>
          <p:cNvPr id="249" name="https://www.techspot.com/review/2499-apple-m2/"/>
          <p:cNvSpPr txBox="1"/>
          <p:nvPr/>
        </p:nvSpPr>
        <p:spPr>
          <a:xfrm>
            <a:off x="7608161" y="13256231"/>
            <a:ext cx="70180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https://www.techspot.com/review/2499-apple-m2/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is emulation?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ARM Re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 Revolution</a:t>
            </a:r>
          </a:p>
        </p:txBody>
      </p:sp>
      <p:sp>
        <p:nvSpPr>
          <p:cNvPr id="252" name="Consumer space(Windows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Consumer space(Windows)</a:t>
            </a:r>
          </a:p>
        </p:txBody>
      </p:sp>
      <p:sp>
        <p:nvSpPr>
          <p:cNvPr id="253" name="Low power mobile laptop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Low power mobile laptops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Lenevo Yoga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Samsung Galaxy Book S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HP Envy x2 and HP Elite Folio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Microsoft Surface</a:t>
            </a:r>
            <a:br/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All use Qualcomm ARM CPU’s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Not entirely fair to compare to M1/M2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Emulation 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mulation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Demo</a:t>
            </a:r>
          </a:p>
        </p:txBody>
      </p:sp>
      <p:sp>
        <p:nvSpPr>
          <p:cNvPr id="258" name="Rosetta 2 and RPCS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Rosetta 2 and RPCS3</a:t>
            </a:r>
          </a:p>
        </p:txBody>
      </p:sp>
      <p:sp>
        <p:nvSpPr>
          <p:cNvPr id="259" name="Rosetta 2 is best real world example to dem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Rosetta 2 is best real world example to demo</a:t>
            </a:r>
          </a:p>
          <a:p>
            <a:pPr/>
            <a:r>
              <a:t>RPCS3 emulates the PS3</a:t>
            </a:r>
          </a:p>
          <a:p>
            <a:pPr lvl="1"/>
            <a:r>
              <a:t>Sony CELL(PowerPC) CPU</a:t>
            </a:r>
          </a:p>
          <a:p>
            <a:pPr lvl="1"/>
            <a:r>
              <a:t>RSX(NVIDIA G70 (previously known as NV47) architecture)</a:t>
            </a:r>
          </a:p>
          <a:p>
            <a:pPr lvl="1"/>
          </a:p>
          <a:p>
            <a:pPr/>
            <a:r>
              <a:t>CELL(PowerPC) -&gt; x86 -&gt; ARM </a:t>
            </a:r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Emulation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Emulation Demo</a:t>
            </a:r>
          </a:p>
        </p:txBody>
      </p:sp>
      <p:sp>
        <p:nvSpPr>
          <p:cNvPr id="262" name="Rosetta 2 and RPCS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Rosetta 2 and RPCS3</a:t>
            </a:r>
          </a:p>
        </p:txBody>
      </p:sp>
      <p:sp>
        <p:nvSpPr>
          <p:cNvPr id="263" name="Demon Sou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Demon Souls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Average power usage: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~11w CPU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~1w GPU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Average frame-rate: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30fps(game is limited to 30fps)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Average PS3 power usage: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170w to 200w(90nm CELL)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120w to 140w(65nm CELL)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o… why do I care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So… 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Why do I ca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  <p:sp>
        <p:nvSpPr>
          <p:cNvPr id="268" name="How does it effect m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does it effect me?</a:t>
            </a:r>
          </a:p>
        </p:txBody>
      </p:sp>
      <p:sp>
        <p:nvSpPr>
          <p:cNvPr id="269" name="Being aware of possible layers when debugging iss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Being aware of possible layers when debugging issues</a:t>
            </a:r>
          </a:p>
          <a:p>
            <a:pPr lvl="1"/>
            <a:r>
              <a:t>Basic understanding of how those layers work</a:t>
            </a:r>
          </a:p>
          <a:p>
            <a:pPr/>
            <a:r>
              <a:t>Testing ahead of time</a:t>
            </a:r>
          </a:p>
          <a:p>
            <a:pPr/>
            <a:r>
              <a:t>Consideration during development</a:t>
            </a:r>
          </a:p>
          <a:p>
            <a:pPr lvl="1"/>
            <a:r>
              <a:t>Allows for not recompiling code and adding additional testing</a:t>
            </a:r>
          </a:p>
          <a:p>
            <a:pPr/>
            <a:r>
              <a:t>Being aware of trends in industry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Emulators how do they work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74" name="Types of emul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Types of emulation</a:t>
            </a:r>
          </a:p>
        </p:txBody>
      </p:sp>
      <p:sp>
        <p:nvSpPr>
          <p:cNvPr id="275" name="Interpre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Interpreters</a:t>
            </a:r>
          </a:p>
          <a:p>
            <a:pPr lvl="1"/>
            <a:r>
              <a:t>Direct execution of instructions</a:t>
            </a:r>
          </a:p>
          <a:p>
            <a:pPr/>
            <a:r>
              <a:t>AoT</a:t>
            </a:r>
          </a:p>
          <a:p>
            <a:pPr lvl="1"/>
            <a:r>
              <a:t>Ahead of time compilation</a:t>
            </a:r>
          </a:p>
          <a:p>
            <a:pPr/>
            <a:r>
              <a:t>JIT</a:t>
            </a:r>
          </a:p>
          <a:p>
            <a:pPr lvl="1"/>
            <a:r>
              <a:t>Just in time compilation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78" name="Interpret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Interpreters </a:t>
            </a:r>
          </a:p>
        </p:txBody>
      </p:sp>
      <p:sp>
        <p:nvSpPr>
          <p:cNvPr id="279" name="Works by executing target binary line by li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by executing target binary line by line</a:t>
            </a:r>
          </a:p>
          <a:p>
            <a:pPr/>
            <a:r>
              <a:t>Typically easier development (there are exceptions)</a:t>
            </a:r>
          </a:p>
          <a:p>
            <a:pPr/>
            <a:r>
              <a:t>Slower than other methods</a:t>
            </a:r>
          </a:p>
          <a:p>
            <a:pPr/>
            <a:r>
              <a:t>Limited available optimization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82" name="Ao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AoT </a:t>
            </a:r>
          </a:p>
        </p:txBody>
      </p:sp>
      <p:sp>
        <p:nvSpPr>
          <p:cNvPr id="283" name="Also known as static binary trans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known as static binary translation</a:t>
            </a:r>
          </a:p>
          <a:p>
            <a:pPr/>
            <a:r>
              <a:t>Works by translating entire binary ahead of time</a:t>
            </a:r>
          </a:p>
          <a:p>
            <a:pPr/>
            <a:r>
              <a:t>Output runs natively after translation</a:t>
            </a:r>
          </a:p>
          <a:p>
            <a:pPr lvl="1"/>
            <a:r>
              <a:t>Allows for improved performance</a:t>
            </a:r>
          </a:p>
          <a:p>
            <a:pPr/>
            <a:r>
              <a:t>Upfront cost and involved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63" name="What is it used for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is it used for?</a:t>
            </a:r>
          </a:p>
        </p:txBody>
      </p:sp>
      <p:sp>
        <p:nvSpPr>
          <p:cNvPr id="164" name="Imi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Imitation</a:t>
            </a:r>
          </a:p>
          <a:p>
            <a:pPr/>
            <a:r>
              <a:t>Legacy software and hardware</a:t>
            </a:r>
          </a:p>
          <a:p>
            <a:pPr/>
            <a:r>
              <a:t>Testing an debugging</a:t>
            </a:r>
          </a:p>
          <a:p>
            <a:pPr/>
            <a:r>
              <a:t>Video Games</a:t>
            </a:r>
          </a:p>
          <a:p>
            <a:pPr/>
            <a:r>
              <a:t>Preservation</a:t>
            </a:r>
          </a:p>
          <a:p>
            <a:pPr lvl="1"/>
            <a:r>
              <a:t>It is estimated 87% of retro games are lost to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Emulators how do they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Emulators how do they work?</a:t>
            </a:r>
          </a:p>
        </p:txBody>
      </p:sp>
      <p:sp>
        <p:nvSpPr>
          <p:cNvPr id="286" name="JI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JIT</a:t>
            </a:r>
          </a:p>
        </p:txBody>
      </p:sp>
      <p:sp>
        <p:nvSpPr>
          <p:cNvPr id="287" name="Also known as dynamic binary trans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known as dynamic binary translation</a:t>
            </a:r>
          </a:p>
          <a:p>
            <a:pPr lvl="1"/>
            <a:r>
              <a:t>Combines elements of interpretation and compilation</a:t>
            </a:r>
          </a:p>
          <a:p>
            <a:pPr/>
            <a:r>
              <a:t>On the fly compilation</a:t>
            </a:r>
          </a:p>
          <a:p>
            <a:pPr lvl="1"/>
            <a:r>
              <a:t>Allows for improved performance</a:t>
            </a:r>
          </a:p>
          <a:p>
            <a:pPr/>
            <a:r>
              <a:t>Caches translated code</a:t>
            </a:r>
          </a:p>
          <a:p>
            <a:pPr/>
            <a:r>
              <a:t>Best balance</a:t>
            </a:r>
          </a:p>
          <a:p>
            <a:pPr lvl="1"/>
            <a:r>
              <a:t>Highest complexity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What has to be emulated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has to be emulated?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292" name="CP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CPU</a:t>
            </a:r>
          </a:p>
        </p:txBody>
      </p:sp>
      <p:sp>
        <p:nvSpPr>
          <p:cNvPr id="293" name="Regis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Registers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Replicate CPU’s registers found within its architecture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General purpose registers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Special-purpose registers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Index Registers (address registers)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Program Counter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Stack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Data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Subroutines calls and routines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296" name="Mem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Memory</a:t>
            </a:r>
          </a:p>
        </p:txBody>
      </p:sp>
      <p:sp>
        <p:nvSpPr>
          <p:cNvPr id="297" name="Virtual representation of memory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representation of memory system</a:t>
            </a:r>
          </a:p>
          <a:p>
            <a:pPr/>
            <a:r>
              <a:t>Emulating address space</a:t>
            </a:r>
          </a:p>
          <a:p>
            <a:pPr/>
            <a:r>
              <a:t>Operations</a:t>
            </a:r>
          </a:p>
          <a:p>
            <a:pPr lvl="1"/>
            <a:r>
              <a:t>Read</a:t>
            </a:r>
          </a:p>
          <a:p>
            <a:pPr lvl="1"/>
            <a:r>
              <a:t>Write</a:t>
            </a:r>
          </a:p>
          <a:p>
            <a:pPr/>
            <a:r>
              <a:t>Permissions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00" name="GPU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GPU</a:t>
            </a:r>
          </a:p>
        </p:txBody>
      </p:sp>
      <p:sp>
        <p:nvSpPr>
          <p:cNvPr id="301" name="Shader Cor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Shader Cores</a:t>
            </a:r>
          </a:p>
          <a:p>
            <a:pPr/>
            <a:r>
              <a:t>Memory Hierarchy</a:t>
            </a:r>
          </a:p>
          <a:p>
            <a:pPr/>
            <a:r>
              <a:t>Texture Units</a:t>
            </a:r>
          </a:p>
          <a:p>
            <a:pPr/>
            <a:r>
              <a:t>Rasterization Pipelines</a:t>
            </a:r>
          </a:p>
          <a:p>
            <a:pPr/>
            <a:r>
              <a:t>Frame Buffers</a:t>
            </a:r>
          </a:p>
          <a:p>
            <a:pPr/>
            <a:r>
              <a:t>Command and Control Processors</a:t>
            </a:r>
          </a:p>
          <a:p>
            <a:pPr/>
            <a:r>
              <a:t>API’s (DirectX, OpenGL,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It’s a dark dark plac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a dark dark place…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PU’s are har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GPU’s are hard…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08" name="S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Sound</a:t>
            </a:r>
          </a:p>
        </p:txBody>
      </p:sp>
      <p:sp>
        <p:nvSpPr>
          <p:cNvPr id="309" name="H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HLE 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Uses DSP engine made by the developer by studying the real DSP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Can be faster but can have errors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LLE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Developer created DSP that emulates DSP hardware behavior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Typically slower but can be more accurate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DSP ROM 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Best of both worlds!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Has to be extracted from original hardware and can not be shared(copyright)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12" name="Fo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Fonts</a:t>
            </a:r>
          </a:p>
        </p:txBody>
      </p:sp>
      <p:sp>
        <p:nvSpPr>
          <p:cNvPr id="313" name="Fonts used on system have to be emulat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Fonts used on system have to be emulated</a:t>
            </a:r>
          </a:p>
          <a:p>
            <a:pPr/>
            <a:r>
              <a:t>Most fonts are proprietary</a:t>
            </a:r>
          </a:p>
          <a:p>
            <a:pPr/>
            <a:r>
              <a:t>Typically try to use an open font that is similar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hat all has to be emula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all has to be emulated?</a:t>
            </a:r>
          </a:p>
        </p:txBody>
      </p:sp>
      <p:sp>
        <p:nvSpPr>
          <p:cNvPr id="316" name="Inpu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Input</a:t>
            </a:r>
          </a:p>
        </p:txBody>
      </p:sp>
      <p:sp>
        <p:nvSpPr>
          <p:cNvPr id="317" name="Input can vary depending on system that your are emula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Input can vary depending on system that your are emulating</a:t>
            </a:r>
          </a:p>
          <a:p>
            <a:pPr lvl="1"/>
            <a:r>
              <a:t>Keyboards</a:t>
            </a:r>
          </a:p>
          <a:p>
            <a:pPr lvl="1"/>
            <a:r>
              <a:t>Mice</a:t>
            </a:r>
          </a:p>
          <a:p>
            <a:pPr lvl="1"/>
            <a:r>
              <a:t>Gamepads</a:t>
            </a:r>
          </a:p>
          <a:p>
            <a:pPr/>
            <a:r>
              <a:t>Requires knowledge on interface to translate to host system input</a:t>
            </a:r>
          </a:p>
          <a:p>
            <a:pPr lvl="1"/>
            <a:r>
              <a:t>For example: XInput -&gt; PS3 controller translation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67" name="How does it work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does it work?</a:t>
            </a:r>
          </a:p>
        </p:txBody>
      </p:sp>
      <p:sp>
        <p:nvSpPr>
          <p:cNvPr id="168" name="Creation of a virtual environ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Creation of a virtual environment</a:t>
            </a:r>
          </a:p>
          <a:p>
            <a:pPr/>
            <a:r>
              <a:t>Replication of system features and functions</a:t>
            </a:r>
          </a:p>
          <a:p>
            <a:pPr/>
            <a:r>
              <a:t>Interpretation of target system on host</a:t>
            </a:r>
          </a:p>
          <a:p>
            <a:pPr/>
            <a:r>
              <a:t>Bridges target to host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o you want to write your own emulator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you want to write your own emulator?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o you want to write your own emulat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you want to write your own emulator?</a:t>
            </a:r>
          </a:p>
        </p:txBody>
      </p:sp>
      <p:sp>
        <p:nvSpPr>
          <p:cNvPr id="322" name="Why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Why?</a:t>
            </a:r>
          </a:p>
        </p:txBody>
      </p:sp>
      <p:sp>
        <p:nvSpPr>
          <p:cNvPr id="323" name="Learning experi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Learning experience</a:t>
            </a:r>
          </a:p>
          <a:p>
            <a:pPr lvl="1">
              <a:defRPr sz="5900"/>
            </a:pPr>
            <a:r>
              <a:t>Gain a deep understanding of a computer system</a:t>
            </a:r>
          </a:p>
          <a:p>
            <a:pPr marL="609600" indent="-609600">
              <a:defRPr sz="5900"/>
            </a:pPr>
            <a:r>
              <a:t>Personal challenge</a:t>
            </a:r>
          </a:p>
          <a:p>
            <a:pPr lvl="1">
              <a:defRPr sz="5900"/>
            </a:pPr>
            <a:r>
              <a:t>Complex task that is rewarding</a:t>
            </a:r>
          </a:p>
          <a:p>
            <a:pPr marL="609600" indent="-609600">
              <a:defRPr sz="5900"/>
            </a:pPr>
            <a:r>
              <a:t>Education resource</a:t>
            </a:r>
          </a:p>
          <a:p>
            <a:pPr lvl="1">
              <a:defRPr sz="5900"/>
            </a:pPr>
            <a:r>
              <a:t>Shareable knowledge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…and then there was Chip8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…and then there was Chip8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28" name="Coding Examp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Coding Example</a:t>
            </a:r>
          </a:p>
        </p:txBody>
      </p:sp>
      <p:sp>
        <p:nvSpPr>
          <p:cNvPr id="329" name="Will not make you a emulation expert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Will not make you a emulation expert!</a:t>
            </a:r>
          </a:p>
          <a:p>
            <a:pPr lvl="1">
              <a:defRPr sz="5900"/>
            </a:pPr>
            <a:r>
              <a:t>But can show how in general, emulation works</a:t>
            </a:r>
          </a:p>
          <a:p>
            <a:pPr marL="609600" indent="-609600">
              <a:defRPr sz="5900"/>
            </a:pPr>
            <a:r>
              <a:t>Glimpse into a interpreter emulator</a:t>
            </a:r>
          </a:p>
          <a:p>
            <a:pPr marL="609600" indent="-609600">
              <a:defRPr sz="5900"/>
            </a:pPr>
            <a:r>
              <a:t>Has general emulation principles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32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33" name="CP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2" indent="-469392" defTabSz="1877520">
              <a:spcBef>
                <a:spcPts val="3400"/>
              </a:spcBef>
              <a:defRPr sz="4543"/>
            </a:pPr>
            <a:r>
              <a:t>CPU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Program Counter (PC)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Index Register(16bit register)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General and Special Registers</a:t>
            </a:r>
          </a:p>
          <a:p>
            <a:pPr marL="469392" indent="-469392" defTabSz="1877520">
              <a:spcBef>
                <a:spcPts val="3400"/>
              </a:spcBef>
              <a:defRPr sz="4543"/>
            </a:pPr>
            <a:r>
              <a:t>Memory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4 Kb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4096 bytes </a:t>
            </a:r>
          </a:p>
          <a:p>
            <a:pPr lvl="1" marL="938783" indent="-469391" defTabSz="1877520">
              <a:spcBef>
                <a:spcPts val="3400"/>
              </a:spcBef>
              <a:defRPr sz="4543"/>
            </a:pPr>
            <a:r>
              <a:t>PC can only address 12 bits, allows for 4096 address(2^12)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36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37" name="Stac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Stack</a:t>
            </a:r>
          </a:p>
          <a:p>
            <a:pPr lvl="1">
              <a:defRPr sz="5900"/>
            </a:pPr>
            <a:r>
              <a:t>Made up of 16bit addresses</a:t>
            </a:r>
          </a:p>
          <a:p>
            <a:pPr marL="609600" indent="-609600">
              <a:defRPr sz="5900"/>
            </a:pPr>
            <a:r>
              <a:t>Delay Timer</a:t>
            </a:r>
          </a:p>
          <a:p>
            <a:pPr lvl="1">
              <a:defRPr sz="5900"/>
            </a:pPr>
            <a:r>
              <a:t>8bit delay timer</a:t>
            </a:r>
          </a:p>
          <a:p>
            <a:pPr lvl="1">
              <a:defRPr sz="5900"/>
            </a:pPr>
            <a:r>
              <a:t>Decrements at 60hz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40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41" name="Graph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Graphics</a:t>
            </a:r>
          </a:p>
          <a:p>
            <a:pPr lvl="1">
              <a:defRPr sz="5900"/>
            </a:pPr>
            <a:r>
              <a:t>64x32 Resolution</a:t>
            </a:r>
          </a:p>
          <a:p>
            <a:pPr lvl="1">
              <a:defRPr sz="5900"/>
            </a:pPr>
            <a:r>
              <a:t>Monochrome</a:t>
            </a:r>
          </a:p>
          <a:p>
            <a:pPr marL="609600" indent="-609600">
              <a:defRPr sz="5900"/>
            </a:pPr>
            <a:r>
              <a:t>Sound</a:t>
            </a:r>
          </a:p>
          <a:p>
            <a:pPr lvl="1">
              <a:defRPr sz="5900"/>
            </a:pPr>
            <a:r>
              <a:t>Timer</a:t>
            </a:r>
          </a:p>
          <a:p>
            <a:pPr lvl="1">
              <a:defRPr sz="5900"/>
            </a:pPr>
            <a:r>
              <a:t>8bit timer functions as delay(beeps while not 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44" name="What we need to emula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need to emulate</a:t>
            </a:r>
          </a:p>
        </p:txBody>
      </p:sp>
      <p:sp>
        <p:nvSpPr>
          <p:cNvPr id="345" name="Fo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Font</a:t>
            </a:r>
          </a:p>
          <a:p>
            <a:pPr lvl="1"/>
            <a:r>
              <a:t>Single set of font sprites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o now what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now what?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50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51" name="Make CPU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Make CPU framework</a:t>
            </a:r>
          </a:p>
          <a:p>
            <a:pPr lvl="1"/>
            <a:r>
              <a:t>Implement instructions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What is emul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emulation?</a:t>
            </a:r>
          </a:p>
        </p:txBody>
      </p:sp>
      <p:sp>
        <p:nvSpPr>
          <p:cNvPr id="171" name="Why do I car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 do I care?</a:t>
            </a:r>
          </a:p>
        </p:txBody>
      </p:sp>
      <p:sp>
        <p:nvSpPr>
          <p:cNvPr id="172" name="Its coo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Its cool?</a:t>
            </a:r>
          </a:p>
          <a:p>
            <a:pPr/>
            <a:r>
              <a:t>Legacy support</a:t>
            </a:r>
          </a:p>
          <a:p>
            <a:pPr/>
            <a:r>
              <a:t>Preservation</a:t>
            </a:r>
          </a:p>
          <a:p>
            <a:pPr/>
            <a:r>
              <a:t>Obsolete Hardware</a:t>
            </a:r>
          </a:p>
          <a:p>
            <a:pPr/>
            <a:r>
              <a:t>Video Games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54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55" name="Make CPU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Make CPU framework</a:t>
            </a:r>
          </a:p>
          <a:p>
            <a:pPr lvl="1">
              <a:defRPr sz="5900"/>
            </a:pPr>
            <a:r>
              <a:t>Implement instructions</a:t>
            </a:r>
          </a:p>
          <a:p>
            <a:pPr lvl="2">
              <a:defRPr sz="5900"/>
            </a:pPr>
            <a:r>
              <a:t>MSB = Primary instruction and parameter</a:t>
            </a:r>
          </a:p>
          <a:p>
            <a:pPr lvl="2">
              <a:defRPr sz="5900"/>
            </a:pPr>
            <a:r>
              <a:t>LSB = Additional information, operands, or additional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58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59" name="6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6XNN</a:t>
            </a:r>
          </a:p>
          <a:p>
            <a:pPr lvl="1">
              <a:defRPr sz="5900"/>
            </a:pPr>
            <a:r>
              <a:t>0x6000 is primary instruction</a:t>
            </a:r>
          </a:p>
          <a:p>
            <a:pPr lvl="1">
              <a:defRPr sz="5900"/>
            </a:pPr>
            <a:r>
              <a:t>0x0X00 for instruction 0x6000 is RegX</a:t>
            </a:r>
          </a:p>
          <a:p>
            <a:pPr lvl="1">
              <a:defRPr sz="5900"/>
            </a:pPr>
            <a:r>
              <a:t>0x00NN is value to set RegX to</a:t>
            </a:r>
          </a:p>
          <a:p>
            <a:pPr lvl="2">
              <a:defRPr sz="5900"/>
            </a:pPr>
            <a:r>
              <a:t>Vx = 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62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63" name="6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6XNN</a:t>
            </a:r>
          </a:p>
          <a:p>
            <a:pPr lvl="1">
              <a:defRPr sz="5900"/>
            </a:pPr>
            <a:r>
              <a:t>Sets Vx to NN</a:t>
            </a:r>
          </a:p>
          <a:p>
            <a:pPr lvl="2">
              <a:defRPr sz="5900"/>
            </a:pPr>
            <a:r>
              <a:t>Vx = NN</a:t>
            </a:r>
          </a:p>
          <a:p>
            <a:pPr marL="609600" indent="-609600">
              <a:defRPr sz="5900"/>
            </a:pPr>
            <a:r>
              <a:t>In C#: </a:t>
            </a:r>
          </a:p>
        </p:txBody>
      </p:sp>
      <p:sp>
        <p:nvSpPr>
          <p:cNvPr id="364" name="//6XNN  Const   Vx = NN Sets VX to NN.…"/>
          <p:cNvSpPr txBox="1"/>
          <p:nvPr/>
        </p:nvSpPr>
        <p:spPr>
          <a:xfrm>
            <a:off x="8902700" y="8940800"/>
            <a:ext cx="14989348" cy="444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//6XNN  Const   Vx = NN Sets VX to NN.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void</a:t>
            </a:r>
            <a:r>
              <a:rPr>
                <a:solidFill>
                  <a:srgbClr val="D4D4D4"/>
                </a:solidFill>
              </a:rPr>
              <a:t> </a:t>
            </a:r>
            <a:r>
              <a:t>Opcode6XNN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569CD6"/>
                </a:solidFill>
              </a:rPr>
              <a:t>ushort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t>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t> &amp; </a:t>
            </a:r>
            <a:r>
              <a:rPr>
                <a:solidFill>
                  <a:srgbClr val="B5CEA8"/>
                </a:solidFill>
              </a:rPr>
              <a:t>0x0F00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8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</a:t>
            </a:r>
            <a:r>
              <a:rPr>
                <a:solidFill>
                  <a:srgbClr val="9CDCFE"/>
                </a:solidFill>
              </a:rPr>
              <a:t>_registers</a:t>
            </a:r>
            <a:r>
              <a:t>[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] = (</a:t>
            </a:r>
            <a:r>
              <a:rPr>
                <a:solidFill>
                  <a:srgbClr val="569CD6"/>
                </a:solidFill>
              </a:rPr>
              <a:t>byte</a:t>
            </a:r>
            <a:r>
              <a:t>)(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t> &amp; </a:t>
            </a:r>
            <a:r>
              <a:rPr>
                <a:solidFill>
                  <a:srgbClr val="B5CEA8"/>
                </a:solidFill>
              </a:rPr>
              <a:t>0x00FF</a:t>
            </a:r>
            <a:r>
              <a:t>);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67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68" name="7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7XNN</a:t>
            </a:r>
          </a:p>
          <a:p>
            <a:pPr lvl="1">
              <a:defRPr sz="5900"/>
            </a:pPr>
            <a:r>
              <a:t>0x7000 is primary instruction</a:t>
            </a:r>
          </a:p>
          <a:p>
            <a:pPr lvl="1">
              <a:defRPr sz="5900"/>
            </a:pPr>
            <a:r>
              <a:t>0x0X00 for instruction 0x7000 is RegX</a:t>
            </a:r>
          </a:p>
          <a:p>
            <a:pPr lvl="1">
              <a:defRPr sz="5900"/>
            </a:pPr>
            <a:r>
              <a:t>0x00NN is value to add to RegX </a:t>
            </a:r>
          </a:p>
          <a:p>
            <a:pPr lvl="2">
              <a:defRPr sz="5900"/>
            </a:pPr>
            <a:r>
              <a:t>Vx += 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71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72" name="7XN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7XNN</a:t>
            </a:r>
          </a:p>
          <a:p>
            <a:pPr lvl="1">
              <a:defRPr sz="5900"/>
            </a:pPr>
            <a:r>
              <a:t>Adds NN to Vx</a:t>
            </a:r>
          </a:p>
          <a:p>
            <a:pPr lvl="2">
              <a:defRPr sz="5900"/>
            </a:pPr>
            <a:r>
              <a:t>Vx += NN</a:t>
            </a:r>
          </a:p>
          <a:p>
            <a:pPr marL="609600" indent="-609600">
              <a:defRPr sz="5900"/>
            </a:pPr>
            <a:r>
              <a:t>In C#: </a:t>
            </a:r>
          </a:p>
        </p:txBody>
      </p:sp>
      <p:sp>
        <p:nvSpPr>
          <p:cNvPr id="373" name="//7XNN  Const   Vx += NN    Adds NN to VX.…"/>
          <p:cNvSpPr txBox="1"/>
          <p:nvPr/>
        </p:nvSpPr>
        <p:spPr>
          <a:xfrm>
            <a:off x="8902700" y="8940800"/>
            <a:ext cx="11858625" cy="444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//7XNN  Const   Vx += NN    Adds NN to VX.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void</a:t>
            </a:r>
            <a:r>
              <a:rPr>
                <a:solidFill>
                  <a:srgbClr val="D4D4D4"/>
                </a:solidFill>
              </a:rPr>
              <a:t> </a:t>
            </a:r>
            <a:r>
              <a:t>Opcode7XNN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569CD6"/>
                </a:solidFill>
              </a:rPr>
              <a:t>ushort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 = 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0x0F00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8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] += (</a:t>
            </a:r>
            <a:r>
              <a:rPr>
                <a:solidFill>
                  <a:srgbClr val="569CD6"/>
                </a:solidFill>
              </a:rPr>
              <a:t>byte</a:t>
            </a:r>
            <a:r>
              <a:rPr>
                <a:solidFill>
                  <a:srgbClr val="D4D4D4"/>
                </a:solidFill>
              </a:rPr>
              <a:t>)(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0x00FF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76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77" name="8XY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8XY1</a:t>
            </a:r>
          </a:p>
          <a:p>
            <a:pPr lvl="1">
              <a:defRPr sz="5900"/>
            </a:pPr>
            <a:r>
              <a:t>0x8000 is primary instruction</a:t>
            </a:r>
          </a:p>
          <a:p>
            <a:pPr lvl="1">
              <a:defRPr sz="5900"/>
            </a:pPr>
            <a:r>
              <a:t>0x0X00 for instruction 0x8000 is RegX</a:t>
            </a:r>
          </a:p>
          <a:p>
            <a:pPr lvl="1">
              <a:defRPr sz="5900"/>
            </a:pPr>
            <a:r>
              <a:t>0x00Y0 for instruction 0x8000 is RegY</a:t>
            </a:r>
          </a:p>
          <a:p>
            <a:pPr lvl="1">
              <a:defRPr sz="5900"/>
            </a:pPr>
            <a:r>
              <a:t>0x0001 signifies OR</a:t>
            </a:r>
          </a:p>
          <a:p>
            <a:pPr lvl="2">
              <a:defRPr sz="5900"/>
            </a:pPr>
            <a:r>
              <a:t>Vx = Vx | Vy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80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81" name="8XY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8XY1</a:t>
            </a:r>
          </a:p>
          <a:p>
            <a:pPr lvl="1">
              <a:defRPr sz="5900"/>
            </a:pPr>
            <a:r>
              <a:t>Bitwise OR Vx with Vy and set Vx to the result</a:t>
            </a:r>
          </a:p>
          <a:p>
            <a:pPr lvl="2">
              <a:defRPr sz="5900"/>
            </a:pPr>
            <a:r>
              <a:t>Vx = Vx | Vy</a:t>
            </a:r>
          </a:p>
          <a:p>
            <a:pPr marL="609600" indent="-609600">
              <a:defRPr sz="5900"/>
            </a:pPr>
            <a:r>
              <a:t>In C#: </a:t>
            </a:r>
          </a:p>
        </p:txBody>
      </p:sp>
      <p:sp>
        <p:nvSpPr>
          <p:cNvPr id="382" name="//8XY1 BitOp   Vx=Vx|Vy Sets VX to VX or VY. (Bitwise OR operation)…"/>
          <p:cNvSpPr txBox="1"/>
          <p:nvPr/>
        </p:nvSpPr>
        <p:spPr>
          <a:xfrm>
            <a:off x="6245043" y="8542151"/>
            <a:ext cx="16507421" cy="541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//8XY1 BitOp   Vx=Vx|Vy Sets VX to VX or VY. (Bitwise OR operation)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CDCAA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public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void</a:t>
            </a:r>
            <a:r>
              <a:rPr>
                <a:solidFill>
                  <a:srgbClr val="D4D4D4"/>
                </a:solidFill>
              </a:rPr>
              <a:t> </a:t>
            </a:r>
            <a:r>
              <a:t>Opcode8XY1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569CD6"/>
                </a:solidFill>
              </a:rPr>
              <a:t>ushort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opcode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 = 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0x0F00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regx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8</a:t>
            </a:r>
            <a:r>
              <a:t>;</a:t>
            </a: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rPr>
                <a:solidFill>
                  <a:srgbClr val="569CD6"/>
                </a:solidFill>
              </a:rPr>
              <a:t>int</a:t>
            </a:r>
            <a:r>
              <a:rPr>
                <a:solidFill>
                  <a:srgbClr val="D4D4D4"/>
                </a:solidFill>
              </a:rPr>
              <a:t> </a:t>
            </a:r>
            <a:r>
              <a:t>regy</a:t>
            </a:r>
            <a:r>
              <a:rPr>
                <a:solidFill>
                  <a:srgbClr val="D4D4D4"/>
                </a:solidFill>
              </a:rPr>
              <a:t> = </a:t>
            </a:r>
            <a:r>
              <a:t>opcode</a:t>
            </a:r>
            <a:r>
              <a:rPr>
                <a:solidFill>
                  <a:srgbClr val="D4D4D4"/>
                </a:solidFill>
              </a:rPr>
              <a:t> &amp; </a:t>
            </a:r>
            <a:r>
              <a:rPr>
                <a:solidFill>
                  <a:srgbClr val="B5CEA8"/>
                </a:solidFill>
              </a:rPr>
              <a:t>0x00F0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regy</a:t>
            </a:r>
            <a:r>
              <a:t> = </a:t>
            </a:r>
            <a:r>
              <a:rPr>
                <a:solidFill>
                  <a:srgbClr val="9CDCFE"/>
                </a:solidFill>
              </a:rPr>
              <a:t>regy</a:t>
            </a:r>
            <a:r>
              <a:t> &gt;&gt; </a:t>
            </a:r>
            <a:r>
              <a:rPr>
                <a:solidFill>
                  <a:srgbClr val="B5CEA8"/>
                </a:solidFill>
              </a:rPr>
              <a:t>4</a:t>
            </a:r>
            <a:r>
              <a:t>;</a:t>
            </a: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 defTabSz="457200">
              <a:defRPr sz="32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  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] = (</a:t>
            </a:r>
            <a:r>
              <a:rPr>
                <a:solidFill>
                  <a:srgbClr val="569CD6"/>
                </a:solidFill>
              </a:rPr>
              <a:t>byte</a:t>
            </a:r>
            <a:r>
              <a:rPr>
                <a:solidFill>
                  <a:srgbClr val="D4D4D4"/>
                </a:solidFill>
              </a:rPr>
              <a:t>)(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regx</a:t>
            </a:r>
            <a:r>
              <a:rPr>
                <a:solidFill>
                  <a:srgbClr val="D4D4D4"/>
                </a:solidFill>
              </a:rPr>
              <a:t>] | </a:t>
            </a:r>
            <a:r>
              <a:t>_registers</a:t>
            </a:r>
            <a:r>
              <a:rPr>
                <a:solidFill>
                  <a:srgbClr val="D4D4D4"/>
                </a:solidFill>
              </a:rPr>
              <a:t>[</a:t>
            </a:r>
            <a:r>
              <a:t>regy</a:t>
            </a:r>
            <a:r>
              <a:rPr>
                <a:solidFill>
                  <a:srgbClr val="D4D4D4"/>
                </a:solidFill>
              </a:rPr>
              <a:t>]);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85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86" name="GP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GPU</a:t>
            </a:r>
          </a:p>
          <a:p>
            <a:pPr lvl="1">
              <a:defRPr sz="5900"/>
            </a:pPr>
            <a:r>
              <a:t>A single pixel is either ON or OFF(White or Black)</a:t>
            </a:r>
          </a:p>
          <a:p>
            <a:pPr lvl="1">
              <a:defRPr sz="5900"/>
            </a:pPr>
            <a:r>
              <a:t>We can treat this as a 2D array of bools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89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90" name="Sound…"/>
          <p:cNvSpPr txBox="1"/>
          <p:nvPr>
            <p:ph type="body" sz="quarter" idx="1"/>
          </p:nvPr>
        </p:nvSpPr>
        <p:spPr>
          <a:xfrm>
            <a:off x="1206500" y="4248504"/>
            <a:ext cx="21971000" cy="2603501"/>
          </a:xfrm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Sound</a:t>
            </a:r>
          </a:p>
          <a:p>
            <a:pPr lvl="1"/>
            <a:r>
              <a:t>Consists of a beep</a:t>
            </a:r>
          </a:p>
        </p:txBody>
      </p:sp>
      <p:sp>
        <p:nvSpPr>
          <p:cNvPr id="391" name="Or slighter longer beeps"/>
          <p:cNvSpPr txBox="1"/>
          <p:nvPr/>
        </p:nvSpPr>
        <p:spPr>
          <a:xfrm>
            <a:off x="1206500" y="6900240"/>
            <a:ext cx="9992081" cy="98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marL="18288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5900"/>
            </a:pPr>
            <a:r>
              <a:t>Or slighter longer beeps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394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95" name="Fo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  <a:lvl2pPr>
              <a:defRPr sz="5900"/>
            </a:lvl2pPr>
          </a:lstStyle>
          <a:p>
            <a:pPr/>
            <a:r>
              <a:t>Font</a:t>
            </a:r>
          </a:p>
          <a:p>
            <a:pPr lvl="1"/>
            <a:r>
              <a:t>Single hex table for sprite data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727" y="7926720"/>
            <a:ext cx="8756945" cy="437847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=="/>
          <p:cNvSpPr txBox="1"/>
          <p:nvPr/>
        </p:nvSpPr>
        <p:spPr>
          <a:xfrm>
            <a:off x="11549082" y="9649662"/>
            <a:ext cx="1285836" cy="932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==</a:t>
            </a:r>
          </a:p>
        </p:txBody>
      </p:sp>
      <p:sp>
        <p:nvSpPr>
          <p:cNvPr id="398" name="//Font Array…"/>
          <p:cNvSpPr txBox="1"/>
          <p:nvPr/>
        </p:nvSpPr>
        <p:spPr>
          <a:xfrm>
            <a:off x="14362419" y="6445656"/>
            <a:ext cx="8264985" cy="734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//Font Array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6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69CD6"/>
                </a:solidFill>
              </a:rPr>
              <a:t>byte</a:t>
            </a:r>
            <a:r>
              <a:rPr>
                <a:solidFill>
                  <a:srgbClr val="D4D4D4"/>
                </a:solidFill>
              </a:rPr>
              <a:t>[] </a:t>
            </a:r>
            <a:r>
              <a:t>_font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0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0x60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0x70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1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2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3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4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5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6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0x20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0x40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0x40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7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8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0x10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9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A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B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C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0x90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0xE0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D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 </a:t>
            </a:r>
            <a:r>
              <a:rPr>
                <a:solidFill>
                  <a:srgbClr val="6A9955"/>
                </a:solidFill>
              </a:rPr>
              <a:t>// E</a:t>
            </a:r>
          </a:p>
          <a:p>
            <a:pPr algn="l" defTabSz="457200">
              <a:defRPr sz="26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0xF0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, </a:t>
            </a:r>
            <a:r>
              <a:rPr>
                <a:solidFill>
                  <a:srgbClr val="B5CEA8"/>
                </a:solidFill>
              </a:rPr>
              <a:t>0x80</a:t>
            </a:r>
            <a:r>
              <a:t> };  </a:t>
            </a:r>
            <a:r>
              <a:rPr>
                <a:solidFill>
                  <a:srgbClr val="6A9955"/>
                </a:solidFill>
              </a:rPr>
              <a:t>// F</a:t>
            </a:r>
          </a:p>
        </p:txBody>
      </p:sp>
      <p:sp>
        <p:nvSpPr>
          <p:cNvPr id="399" name="https://multigesture.net/articles/how-to-write-an-emulator-chip-8-interpreter/"/>
          <p:cNvSpPr txBox="1"/>
          <p:nvPr/>
        </p:nvSpPr>
        <p:spPr>
          <a:xfrm>
            <a:off x="540729" y="12736466"/>
            <a:ext cx="105689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https://multigesture.net/articles/how-to-write-an-emulator-chip-8-interpreter/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re emulators lega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emulators legal?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402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403" name="Inpu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2544" indent="-542544" defTabSz="2170121">
              <a:spcBef>
                <a:spcPts val="4000"/>
              </a:spcBef>
              <a:defRPr sz="5251"/>
            </a:pPr>
            <a:r>
              <a:t>Input</a:t>
            </a:r>
          </a:p>
          <a:p>
            <a:pPr lvl="1" marL="1085088" indent="-542544" defTabSz="2170121">
              <a:spcBef>
                <a:spcPts val="4000"/>
              </a:spcBef>
              <a:defRPr sz="5251"/>
            </a:pPr>
            <a:r>
              <a:t>Capture keyboard input</a:t>
            </a:r>
          </a:p>
          <a:p>
            <a:pPr lvl="2" marL="1627632" indent="-542544" defTabSz="2170121">
              <a:spcBef>
                <a:spcPts val="4000"/>
              </a:spcBef>
              <a:defRPr sz="5251"/>
            </a:pPr>
            <a:r>
              <a:t>Do equivalent work in emulator scope</a:t>
            </a:r>
          </a:p>
          <a:p>
            <a:pPr lvl="1" marL="1085088" indent="-542544" defTabSz="2170121">
              <a:spcBef>
                <a:spcPts val="4000"/>
              </a:spcBef>
              <a:defRPr sz="5251"/>
            </a:pPr>
            <a:r>
              <a:t>Keys are either UP or DOWN</a:t>
            </a:r>
          </a:p>
          <a:p>
            <a:pPr lvl="2" marL="1627632" indent="-542544" defTabSz="2170121">
              <a:spcBef>
                <a:spcPts val="4000"/>
              </a:spcBef>
              <a:defRPr sz="5251"/>
            </a:pPr>
            <a:r>
              <a:t>16 valid keys on CHIP-8</a:t>
            </a:r>
          </a:p>
          <a:p>
            <a:pPr lvl="1" marL="1085088" indent="-542544" defTabSz="2170121">
              <a:spcBef>
                <a:spcPts val="4000"/>
              </a:spcBef>
              <a:defRPr sz="5251"/>
            </a:pPr>
            <a:r>
              <a:t>Beep sound was made every time a key was pressed</a:t>
            </a:r>
          </a:p>
          <a:p>
            <a:pPr lvl="2" marL="1627632" indent="-542544" defTabSz="2170121">
              <a:spcBef>
                <a:spcPts val="4000"/>
              </a:spcBef>
              <a:defRPr sz="5251"/>
            </a:pPr>
            <a:r>
              <a:t>We are going to selectively choose to not implement that…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406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407" name="Example keypad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>
              <a:defRPr sz="5900"/>
            </a:lvl1pPr>
          </a:lstStyle>
          <a:p>
            <a:pPr/>
            <a:r>
              <a:t>Example keypad:</a:t>
            </a:r>
          </a:p>
        </p:txBody>
      </p:sp>
      <p:pic>
        <p:nvPicPr>
          <p:cNvPr id="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64" t="2700" r="785" b="3073"/>
          <a:stretch>
            <a:fillRect/>
          </a:stretch>
        </p:blipFill>
        <p:spPr>
          <a:xfrm>
            <a:off x="6550619" y="6096828"/>
            <a:ext cx="11282762" cy="6508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0" fill="norm" stroke="1" extrusionOk="0">
                <a:moveTo>
                  <a:pt x="5492" y="0"/>
                </a:moveTo>
                <a:cubicBezTo>
                  <a:pt x="4215" y="-3"/>
                  <a:pt x="3146" y="6"/>
                  <a:pt x="3122" y="32"/>
                </a:cubicBezTo>
                <a:cubicBezTo>
                  <a:pt x="3100" y="56"/>
                  <a:pt x="3073" y="180"/>
                  <a:pt x="3062" y="308"/>
                </a:cubicBezTo>
                <a:cubicBezTo>
                  <a:pt x="3003" y="969"/>
                  <a:pt x="2962" y="1204"/>
                  <a:pt x="2888" y="1294"/>
                </a:cubicBezTo>
                <a:cubicBezTo>
                  <a:pt x="2841" y="1350"/>
                  <a:pt x="2786" y="1535"/>
                  <a:pt x="2752" y="1749"/>
                </a:cubicBezTo>
                <a:cubicBezTo>
                  <a:pt x="2720" y="1948"/>
                  <a:pt x="2615" y="2605"/>
                  <a:pt x="2519" y="3209"/>
                </a:cubicBezTo>
                <a:cubicBezTo>
                  <a:pt x="2423" y="3813"/>
                  <a:pt x="2273" y="4758"/>
                  <a:pt x="2185" y="5310"/>
                </a:cubicBezTo>
                <a:cubicBezTo>
                  <a:pt x="2024" y="6315"/>
                  <a:pt x="1320" y="10785"/>
                  <a:pt x="1052" y="12495"/>
                </a:cubicBezTo>
                <a:cubicBezTo>
                  <a:pt x="816" y="14000"/>
                  <a:pt x="626" y="15237"/>
                  <a:pt x="488" y="16165"/>
                </a:cubicBezTo>
                <a:cubicBezTo>
                  <a:pt x="416" y="16648"/>
                  <a:pt x="277" y="17583"/>
                  <a:pt x="179" y="18242"/>
                </a:cubicBezTo>
                <a:cubicBezTo>
                  <a:pt x="81" y="18901"/>
                  <a:pt x="0" y="19551"/>
                  <a:pt x="0" y="19685"/>
                </a:cubicBezTo>
                <a:cubicBezTo>
                  <a:pt x="1" y="19820"/>
                  <a:pt x="34" y="20056"/>
                  <a:pt x="75" y="20210"/>
                </a:cubicBezTo>
                <a:cubicBezTo>
                  <a:pt x="137" y="20449"/>
                  <a:pt x="144" y="20563"/>
                  <a:pt x="124" y="20979"/>
                </a:cubicBezTo>
                <a:cubicBezTo>
                  <a:pt x="110" y="21247"/>
                  <a:pt x="105" y="21474"/>
                  <a:pt x="113" y="21482"/>
                </a:cubicBezTo>
                <a:cubicBezTo>
                  <a:pt x="120" y="21489"/>
                  <a:pt x="1309" y="21511"/>
                  <a:pt x="2753" y="21530"/>
                </a:cubicBezTo>
                <a:cubicBezTo>
                  <a:pt x="6921" y="21585"/>
                  <a:pt x="16570" y="21597"/>
                  <a:pt x="19198" y="21551"/>
                </a:cubicBezTo>
                <a:lnTo>
                  <a:pt x="21600" y="21509"/>
                </a:lnTo>
                <a:lnTo>
                  <a:pt x="21570" y="21096"/>
                </a:lnTo>
                <a:cubicBezTo>
                  <a:pt x="21553" y="20869"/>
                  <a:pt x="21544" y="20413"/>
                  <a:pt x="21548" y="20081"/>
                </a:cubicBezTo>
                <a:cubicBezTo>
                  <a:pt x="21555" y="19649"/>
                  <a:pt x="21532" y="19250"/>
                  <a:pt x="21468" y="18669"/>
                </a:cubicBezTo>
                <a:cubicBezTo>
                  <a:pt x="21419" y="18224"/>
                  <a:pt x="21270" y="16872"/>
                  <a:pt x="21137" y="15664"/>
                </a:cubicBezTo>
                <a:cubicBezTo>
                  <a:pt x="21005" y="14456"/>
                  <a:pt x="20750" y="12310"/>
                  <a:pt x="20572" y="10895"/>
                </a:cubicBezTo>
                <a:cubicBezTo>
                  <a:pt x="20175" y="7743"/>
                  <a:pt x="19780" y="4532"/>
                  <a:pt x="19742" y="4143"/>
                </a:cubicBezTo>
                <a:cubicBezTo>
                  <a:pt x="19726" y="3984"/>
                  <a:pt x="19696" y="3744"/>
                  <a:pt x="19675" y="3610"/>
                </a:cubicBezTo>
                <a:cubicBezTo>
                  <a:pt x="19654" y="3476"/>
                  <a:pt x="19586" y="2956"/>
                  <a:pt x="19524" y="2456"/>
                </a:cubicBezTo>
                <a:cubicBezTo>
                  <a:pt x="19438" y="1757"/>
                  <a:pt x="19395" y="1522"/>
                  <a:pt x="19337" y="1444"/>
                </a:cubicBezTo>
                <a:cubicBezTo>
                  <a:pt x="19274" y="1360"/>
                  <a:pt x="19258" y="1254"/>
                  <a:pt x="19244" y="831"/>
                </a:cubicBezTo>
                <a:cubicBezTo>
                  <a:pt x="19231" y="444"/>
                  <a:pt x="19212" y="306"/>
                  <a:pt x="19168" y="265"/>
                </a:cubicBezTo>
                <a:cubicBezTo>
                  <a:pt x="19111" y="212"/>
                  <a:pt x="17963" y="175"/>
                  <a:pt x="13998" y="97"/>
                </a:cubicBezTo>
                <a:cubicBezTo>
                  <a:pt x="12568" y="68"/>
                  <a:pt x="12017" y="78"/>
                  <a:pt x="11961" y="129"/>
                </a:cubicBezTo>
                <a:cubicBezTo>
                  <a:pt x="11919" y="169"/>
                  <a:pt x="11870" y="290"/>
                  <a:pt x="11854" y="402"/>
                </a:cubicBezTo>
                <a:lnTo>
                  <a:pt x="11823" y="604"/>
                </a:lnTo>
                <a:lnTo>
                  <a:pt x="11178" y="622"/>
                </a:lnTo>
                <a:cubicBezTo>
                  <a:pt x="10492" y="640"/>
                  <a:pt x="10433" y="618"/>
                  <a:pt x="10433" y="348"/>
                </a:cubicBezTo>
                <a:cubicBezTo>
                  <a:pt x="10433" y="267"/>
                  <a:pt x="10405" y="176"/>
                  <a:pt x="10370" y="145"/>
                </a:cubicBezTo>
                <a:cubicBezTo>
                  <a:pt x="10335" y="114"/>
                  <a:pt x="9768" y="69"/>
                  <a:pt x="9111" y="48"/>
                </a:cubicBezTo>
                <a:cubicBezTo>
                  <a:pt x="8254" y="20"/>
                  <a:pt x="6769" y="4"/>
                  <a:pt x="5492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09" name="https://vintagecomputer.com/rca-cosmac-vip.html"/>
          <p:cNvSpPr txBox="1"/>
          <p:nvPr/>
        </p:nvSpPr>
        <p:spPr>
          <a:xfrm>
            <a:off x="8707526" y="12825055"/>
            <a:ext cx="696894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https://vintagecomputer.com/rca-cosmac-vip.html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hip8 E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Chip8 Emulator</a:t>
            </a:r>
          </a:p>
        </p:txBody>
      </p:sp>
      <p:sp>
        <p:nvSpPr>
          <p:cNvPr id="412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413" name="Emulators State Machine Cyc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Emulators State Machine Cycle</a:t>
            </a:r>
          </a:p>
          <a:p>
            <a:pPr lvl="1">
              <a:defRPr sz="5900"/>
            </a:pPr>
            <a:r>
              <a:t>Fetch Instruction</a:t>
            </a:r>
          </a:p>
          <a:p>
            <a:pPr lvl="1">
              <a:defRPr sz="5900"/>
            </a:pPr>
            <a:r>
              <a:t>Decode Instruction</a:t>
            </a:r>
          </a:p>
          <a:p>
            <a:pPr lvl="1">
              <a:defRPr sz="5900"/>
            </a:pPr>
            <a:r>
              <a:t>Execute Instruction</a:t>
            </a:r>
          </a:p>
          <a:p>
            <a:pPr lvl="1">
              <a:defRPr sz="5900"/>
            </a:pPr>
            <a:r>
              <a:t>Repeat until interrupt signal is received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Finally… time for some code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Finally… time for some code!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Additional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Information</a:t>
            </a:r>
          </a:p>
        </p:txBody>
      </p:sp>
      <p:sp>
        <p:nvSpPr>
          <p:cNvPr id="418" name="Code, Sources and additional read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Code, Sources and additional reading</a:t>
            </a:r>
          </a:p>
        </p:txBody>
      </p:sp>
      <p:sp>
        <p:nvSpPr>
          <p:cNvPr id="419" name="Source Code/Slides: https://github.com/MikeRavenelle/CSharpChip8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t>Source Code/Slides: </a:t>
            </a:r>
            <a:r>
              <a:rPr u="sng">
                <a:hlinkClick r:id="rId2" invalidUrl="" action="" tgtFrame="" tooltip="" history="1" highlightClick="0" endSnd="0"/>
              </a:rPr>
              <a:t>https://github.com/MikeRavenelle/CSharpChip8</a:t>
            </a:r>
          </a:p>
          <a:p>
            <a:pPr marL="609600" indent="-609600">
              <a:defRPr sz="5900"/>
            </a:pPr>
            <a:r>
              <a:t>Sources:</a:t>
            </a:r>
          </a:p>
          <a:p>
            <a:pPr lvl="1">
              <a:defRPr sz="5900"/>
            </a:pPr>
            <a:r>
              <a:rPr u="sng">
                <a:hlinkClick r:id="rId3" invalidUrl="" action="" tgtFrame="" tooltip="" history="1" highlightClick="0" endSnd="0"/>
              </a:rPr>
              <a:t>https://tobiasvl.github.io/blog/write-a-chip-8-emulator/</a:t>
            </a:r>
          </a:p>
          <a:p>
            <a:pPr lvl="1">
              <a:defRPr sz="5900"/>
            </a:pPr>
            <a:r>
              <a:rPr u="sng">
                <a:hlinkClick r:id="rId4" invalidUrl="" action="" tgtFrame="" tooltip="" history="1" highlightClick="0" endSnd="0"/>
              </a:rPr>
              <a:t>https://multigesture.net/articles/how-to-write-an-emulator-chip-8-interpreter/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Additional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Information</a:t>
            </a:r>
          </a:p>
        </p:txBody>
      </p:sp>
      <p:sp>
        <p:nvSpPr>
          <p:cNvPr id="422" name="Continued Read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Continued Reading</a:t>
            </a:r>
          </a:p>
        </p:txBody>
      </p:sp>
      <p:sp>
        <p:nvSpPr>
          <p:cNvPr id="423" name="https://dolphin-emu.org/blog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5900"/>
            </a:pPr>
            <a:r>
              <a:rPr u="sng">
                <a:hlinkClick r:id="rId2" invalidUrl="" action="" tgtFrame="" tooltip="" history="1" highlightClick="0" endSnd="0"/>
              </a:rPr>
              <a:t>https://dolphin-emu.org/blog/</a:t>
            </a:r>
          </a:p>
          <a:p>
            <a:pPr marL="609600" indent="-609600">
              <a:defRPr sz="5900"/>
            </a:pPr>
            <a:r>
              <a:rPr u="sng">
                <a:hlinkClick r:id="rId3" invalidUrl="" action="" tgtFrame="" tooltip="" history="1" highlightClick="0" endSnd="0"/>
              </a:rPr>
              <a:t>https://pcsx2.net/blog/</a:t>
            </a:r>
          </a:p>
          <a:p>
            <a:pPr marL="609600" indent="-609600">
              <a:defRPr sz="5900"/>
            </a:pPr>
            <a:r>
              <a:rPr u="sng">
                <a:hlinkClick r:id="rId4" invalidUrl="" action="" tgtFrame="" tooltip="" history="1" highlightClick="0" endSnd="0"/>
              </a:rPr>
              <a:t>https://www.libretro.com/index.php/category/blog/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Emulation as a concept is leg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Emulation as a concept is legal</a:t>
            </a:r>
          </a:p>
        </p:txBody>
      </p:sp>
      <p:sp>
        <p:nvSpPr>
          <p:cNvPr id="177" name="100%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100%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ot a lawy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Not a lawyer</a:t>
            </a:r>
          </a:p>
        </p:txBody>
      </p:sp>
      <p:sp>
        <p:nvSpPr>
          <p:cNvPr id="180" name="100%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100%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